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2" r:id="rId3"/>
    <p:sldId id="263" r:id="rId4"/>
    <p:sldId id="265" r:id="rId5"/>
    <p:sldId id="259" r:id="rId6"/>
    <p:sldId id="266" r:id="rId7"/>
    <p:sldId id="267" r:id="rId8"/>
    <p:sldId id="268" r:id="rId9"/>
    <p:sldId id="269" r:id="rId10"/>
    <p:sldId id="270" r:id="rId11"/>
    <p:sldId id="272" r:id="rId12"/>
    <p:sldId id="273" r:id="rId13"/>
    <p:sldId id="274" r:id="rId14"/>
    <p:sldId id="271" r:id="rId15"/>
    <p:sldId id="261" r:id="rId16"/>
  </p:sldIdLst>
  <p:sldSz cx="12190413" cy="6859588"/>
  <p:notesSz cx="6858000" cy="9144000"/>
  <p:defaultTextStyle>
    <a:defPPr>
      <a:defRPr lang="ru-RU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7" y="-317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919"/>
            <a:ext cx="10361851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B7DE-518E-4300-85E4-95A913A623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F3DA5-E492-4A80-9F51-8A989EEFEC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2130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B7DE-518E-4300-85E4-95A913A623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F3DA5-E492-4A80-9F51-8A989EEFEC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4658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4067" y="274702"/>
            <a:ext cx="365500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694" y="274702"/>
            <a:ext cx="10768198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B7DE-518E-4300-85E4-95A913A623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F3DA5-E492-4A80-9F51-8A989EEFEC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8084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B7DE-518E-4300-85E4-95A913A623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F3DA5-E492-4A80-9F51-8A989EEFEC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3385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7921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7387"/>
            <a:ext cx="10361851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B7DE-518E-4300-85E4-95A913A623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F3DA5-E492-4A80-9F51-8A989EEFEC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9244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695" y="1600571"/>
            <a:ext cx="7210545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6413" y="1600571"/>
            <a:ext cx="7212661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B7DE-518E-4300-85E4-95A913A623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F3DA5-E492-4A80-9F51-8A989EEFEC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1838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561" y="2175379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B7DE-518E-4300-85E4-95A913A623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F3DA5-E492-4A80-9F51-8A989EEFEC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2956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B7DE-518E-4300-85E4-95A913A623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F3DA5-E492-4A80-9F51-8A989EEFEC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0474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B7DE-518E-4300-85E4-95A913A623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F3DA5-E492-4A80-9F51-8A989EEFEC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4563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433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B7DE-518E-4300-85E4-95A913A623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F3DA5-E492-4A80-9F51-8A989EEFEC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401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251" indent="0">
              <a:buNone/>
              <a:defRPr sz="3300"/>
            </a:lvl2pPr>
            <a:lvl3pPr marL="1088502" indent="0">
              <a:buNone/>
              <a:defRPr sz="2900"/>
            </a:lvl3pPr>
            <a:lvl4pPr marL="1632753" indent="0">
              <a:buNone/>
              <a:defRPr sz="2400"/>
            </a:lvl4pPr>
            <a:lvl5pPr marL="2177004" indent="0">
              <a:buNone/>
              <a:defRPr sz="2400"/>
            </a:lvl5pPr>
            <a:lvl6pPr marL="2721254" indent="0">
              <a:buNone/>
              <a:defRPr sz="2400"/>
            </a:lvl6pPr>
            <a:lvl7pPr marL="3265505" indent="0">
              <a:buNone/>
              <a:defRPr sz="2400"/>
            </a:lvl7pPr>
            <a:lvl8pPr marL="3809756" indent="0">
              <a:buNone/>
              <a:defRPr sz="2400"/>
            </a:lvl8pPr>
            <a:lvl9pPr marL="4354007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B7DE-518E-4300-85E4-95A913A623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F3DA5-E492-4A80-9F51-8A989EEFEC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7229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BB7DE-518E-4300-85E4-95A913A623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F3DA5-E492-4A80-9F51-8A989EEFEC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Рамка 6"/>
          <p:cNvSpPr/>
          <p:nvPr userDrawn="1"/>
        </p:nvSpPr>
        <p:spPr>
          <a:xfrm>
            <a:off x="1" y="2733"/>
            <a:ext cx="12190413" cy="6854123"/>
          </a:xfrm>
          <a:prstGeom prst="frame">
            <a:avLst>
              <a:gd name="adj1" fmla="val 2156"/>
            </a:avLst>
          </a:prstGeom>
          <a:solidFill>
            <a:srgbClr val="3BCCFF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575" tIns="64788" rIns="129575" bIns="64788" rtlCol="0" anchor="ctr"/>
          <a:lstStyle>
            <a:defPPr>
              <a:defRPr lang="ru-RU"/>
            </a:defPPr>
            <a:lvl1pPr marL="0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24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9155/102699435.919/0_a7915_1f563693_L.png" TargetMode="External"/><Relationship Id="rId13" Type="http://schemas.openxmlformats.org/officeDocument/2006/relationships/hyperlink" Target="http://nevatoday.ru/wp-content/uploads/2014/11/malki-1.jpg" TargetMode="External"/><Relationship Id="rId18" Type="http://schemas.openxmlformats.org/officeDocument/2006/relationships/hyperlink" Target="http://folk.ntnu.no/vmbijmor/jmork/GearSelection/00sicily/plaice.jpg" TargetMode="External"/><Relationship Id="rId26" Type="http://schemas.openxmlformats.org/officeDocument/2006/relationships/hyperlink" Target="http://dolphin-club.ru/_sh/5/542.jpg" TargetMode="External"/><Relationship Id="rId39" Type="http://schemas.openxmlformats.org/officeDocument/2006/relationships/image" Target="../media/image2.png"/><Relationship Id="rId3" Type="http://schemas.openxmlformats.org/officeDocument/2006/relationships/hyperlink" Target="http://img0.liveinternet.ru/images/attach/c/11/115/600/115600048_102.png" TargetMode="External"/><Relationship Id="rId21" Type="http://schemas.openxmlformats.org/officeDocument/2006/relationships/hyperlink" Target="https://3.bp.blogspot.com/-tSuaCOc9UkI/VsuLDMvhI-I/AAAAAAABV6w/8gVJcmDlfUc/s1600/bacalhau.jpg" TargetMode="External"/><Relationship Id="rId34" Type="http://schemas.openxmlformats.org/officeDocument/2006/relationships/hyperlink" Target="http://www.zooyarsk.ru/upload_files/images/doska/32_841_6e889c853d9b528f5b8afedbf01647f5.jpg" TargetMode="External"/><Relationship Id="rId7" Type="http://schemas.openxmlformats.org/officeDocument/2006/relationships/hyperlink" Target="http://www.sadikoglu.info/Balikturleri_dosyalar/tatlisulevregi.jpg" TargetMode="External"/><Relationship Id="rId12" Type="http://schemas.openxmlformats.org/officeDocument/2006/relationships/hyperlink" Target="http://i2.wp.com/www.denizdenbabamciksa.com/wp-content/uploads/2015/08/solungacx.jpg?resize=775,440" TargetMode="External"/><Relationship Id="rId17" Type="http://schemas.openxmlformats.org/officeDocument/2006/relationships/hyperlink" Target="http://prazdniktyt.ru/wp-content/uploads/2016/04/Akvarium-s-ryibkami.jpg" TargetMode="External"/><Relationship Id="rId25" Type="http://schemas.openxmlformats.org/officeDocument/2006/relationships/hyperlink" Target="http://www.krugosvet.ru/images/1000209_PH08826.jpg" TargetMode="External"/><Relationship Id="rId33" Type="http://schemas.openxmlformats.org/officeDocument/2006/relationships/hyperlink" Target="http://zoomirr.ru/wp-content/uploads/2012/12/monstr6.jpg4_-300x244.jpg" TargetMode="External"/><Relationship Id="rId38" Type="http://schemas.openxmlformats.org/officeDocument/2006/relationships/image" Target="../media/image3.png"/><Relationship Id="rId2" Type="http://schemas.openxmlformats.org/officeDocument/2006/relationships/hyperlink" Target="http://luxfon.com/pic/201506/800x600/luxfon.com-38166.jpg" TargetMode="External"/><Relationship Id="rId16" Type="http://schemas.openxmlformats.org/officeDocument/2006/relationships/hyperlink" Target="http://900igr.net/datas/morskie-zhiteli/Ryby-morskie-2.files/0022-022-Treska.jpg" TargetMode="External"/><Relationship Id="rId20" Type="http://schemas.openxmlformats.org/officeDocument/2006/relationships/hyperlink" Target="http://img.gastronom18.ru/images/usersfoto/g704771_20130207082110_a4d6b01479a85d39b6a107dc3ce73c66.jpg" TargetMode="External"/><Relationship Id="rId29" Type="http://schemas.openxmlformats.org/officeDocument/2006/relationships/hyperlink" Target="http://2.bp.blogspot.com/-OwFpycE_LS4/T4-5bXvCkbI/AAAAAAAAAFc/lLhn60pv8HA/s400/Fangtooth-Fish-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zooex.baikal.ru/pictures/fish/Carassius_auratus_gibelio.jpg" TargetMode="External"/><Relationship Id="rId11" Type="http://schemas.openxmlformats.org/officeDocument/2006/relationships/hyperlink" Target="http://www.catalog2b.ru/uimages/c2b_article/000/023/250x250/146-v-astrahani-predpriyatiya-po-pererabotke-rybn.jpg" TargetMode="External"/><Relationship Id="rId24" Type="http://schemas.openxmlformats.org/officeDocument/2006/relationships/hyperlink" Target="http://www.aquamir63.ru/_dr/0/23824864.jpg" TargetMode="External"/><Relationship Id="rId32" Type="http://schemas.openxmlformats.org/officeDocument/2006/relationships/hyperlink" Target="http://www.zoofirma.ru/images/stories/2012/05/14/ryba-babochka10.jpg" TargetMode="External"/><Relationship Id="rId37" Type="http://schemas.openxmlformats.org/officeDocument/2006/relationships/hyperlink" Target="http://www.aquariumhome.ru/images/shop/2010/11/12/15/41/18961.jpg" TargetMode="External"/><Relationship Id="rId40" Type="http://schemas.openxmlformats.org/officeDocument/2006/relationships/slide" Target="slide2.xml"/><Relationship Id="rId5" Type="http://schemas.openxmlformats.org/officeDocument/2006/relationships/hyperlink" Target="http://gerassina.narod.ru/perca.jpg" TargetMode="External"/><Relationship Id="rId15" Type="http://schemas.openxmlformats.org/officeDocument/2006/relationships/hyperlink" Target="https://www.igromagazin.ru/img/offers_imgs/25437-3.jpg" TargetMode="External"/><Relationship Id="rId23" Type="http://schemas.openxmlformats.org/officeDocument/2006/relationships/hyperlink" Target="http://0.s3.envato.com/files/120273343/guppy15.jpg" TargetMode="External"/><Relationship Id="rId28" Type="http://schemas.openxmlformats.org/officeDocument/2006/relationships/hyperlink" Target="http://img3.proshkolu.ru/content/media/pic/std/3000000/2674000/2673163-7b19fdbf8fbeb3c9.png" TargetMode="External"/><Relationship Id="rId36" Type="http://schemas.openxmlformats.org/officeDocument/2006/relationships/hyperlink" Target="http://exoticzoo.com.ua/image/data/statti/exoticfish/ryba-angel/ryba-angel15.jpg" TargetMode="External"/><Relationship Id="rId10" Type="http://schemas.openxmlformats.org/officeDocument/2006/relationships/hyperlink" Target="http://www.mondodiscus.com/wp-content/uploads/800x600discusazzurri.jpg" TargetMode="External"/><Relationship Id="rId19" Type="http://schemas.openxmlformats.org/officeDocument/2006/relationships/hyperlink" Target="http://www.rangeconomic.ru/images/books/689/image001.png" TargetMode="External"/><Relationship Id="rId31" Type="http://schemas.openxmlformats.org/officeDocument/2006/relationships/hyperlink" Target="http://www.divereport.com/assets/Uploads/dive-centre-photos/divecentre-5e4a598bf749ff1b9e497d7284e98e1b2a664ca4.jpg" TargetMode="External"/><Relationship Id="rId4" Type="http://schemas.openxmlformats.org/officeDocument/2006/relationships/hyperlink" Target="http://clipart-finder.com/data/mini/100-Crucian_Carp__Carassius_carassius.png" TargetMode="External"/><Relationship Id="rId9" Type="http://schemas.openxmlformats.org/officeDocument/2006/relationships/hyperlink" Target="http://data9.i.gallery.ru/albums/gallery/112568-c2015-21903955-m750x740.jpg" TargetMode="External"/><Relationship Id="rId14" Type="http://schemas.openxmlformats.org/officeDocument/2006/relationships/hyperlink" Target="http://unpictures.ru/images/463105_krasnoperka-kartinki.jpg" TargetMode="External"/><Relationship Id="rId22" Type="http://schemas.openxmlformats.org/officeDocument/2006/relationships/hyperlink" Target="http://housecomputer.ru/rest/fishing/fish/catalog/14940-12342b.jpg" TargetMode="External"/><Relationship Id="rId27" Type="http://schemas.openxmlformats.org/officeDocument/2006/relationships/hyperlink" Target="http://fishsom.ru/wp-content/gallery/somik/image-662.gif" TargetMode="External"/><Relationship Id="rId30" Type="http://schemas.openxmlformats.org/officeDocument/2006/relationships/hyperlink" Target="http://rpp.nashaucheba.ru/pars_docs/refs/144/143317/img23.jpg" TargetMode="External"/><Relationship Id="rId35" Type="http://schemas.openxmlformats.org/officeDocument/2006/relationships/hyperlink" Target="http://www.stihi.ru/pics/2014/06/30/7227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0590" y="333450"/>
            <a:ext cx="10937915" cy="1470365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Презентация к уроку окружающего мира,</a:t>
            </a:r>
            <a:br>
              <a:rPr lang="ru-RU" sz="3200" dirty="0" smtClean="0">
                <a:latin typeface="Comic Sans MS" pitchFamily="66" charset="0"/>
              </a:rPr>
            </a:br>
            <a:r>
              <a:rPr lang="ru-RU" sz="3200" dirty="0" smtClean="0">
                <a:latin typeface="Comic Sans MS" pitchFamily="66" charset="0"/>
              </a:rPr>
              <a:t> 1 класс УМК «Школа России»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6734" y="4845140"/>
            <a:ext cx="8533289" cy="1753006"/>
          </a:xfrm>
        </p:spPr>
        <p:txBody>
          <a:bodyPr>
            <a:noAutofit/>
          </a:bodyPr>
          <a:lstStyle/>
          <a:p>
            <a:endParaRPr lang="ru-RU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Управляющая кнопка: документ 4">
            <a:hlinkClick r:id="rId2" action="ppaction://hlinksldjump" highlightClick="1"/>
          </p:cNvPr>
          <p:cNvSpPr/>
          <p:nvPr/>
        </p:nvSpPr>
        <p:spPr>
          <a:xfrm>
            <a:off x="262558" y="5878066"/>
            <a:ext cx="576064" cy="720080"/>
          </a:xfrm>
          <a:prstGeom prst="actionButtonDocument">
            <a:avLst/>
          </a:prstGeom>
          <a:solidFill>
            <a:srgbClr val="3BCCFF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4612" y="1572406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«Кто такие рыбы?»</a:t>
            </a:r>
          </a:p>
        </p:txBody>
      </p:sp>
      <p:pic>
        <p:nvPicPr>
          <p:cNvPr id="7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622" y="2875618"/>
            <a:ext cx="2664296" cy="3545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41831">
            <a:off x="8887972" y="2729724"/>
            <a:ext cx="2685812" cy="362136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AutoShape 2" descr="E:\Documents and Settings\Admin\%D0%A0%D0%B0%D0%B1%D0%BE%D1%87%D0%B8%D0%B9 %D1%81%D1%82%D0%BE%D0%BB\luxfon.com-38166 (1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AutoShape 4" descr="E:\Documents and Settings\Admin\%D0%A0%D0%B0%D0%B1%D0%BE%D1%87%D0%B8%D0%B9 %D1%81%D1%82%D0%BE%D0%BB\luxfon.com-38166 (1)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10919742" y="6022082"/>
            <a:ext cx="864096" cy="576064"/>
          </a:xfrm>
          <a:prstGeom prst="rightArrow">
            <a:avLst/>
          </a:prstGeom>
          <a:solidFill>
            <a:srgbClr val="3BCCFF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3094810" y="2429662"/>
            <a:ext cx="6105008" cy="2458833"/>
            <a:chOff x="2998862" y="2495735"/>
            <a:chExt cx="6105008" cy="2458833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998862" y="2495735"/>
              <a:ext cx="2900162" cy="2458833"/>
            </a:xfrm>
            <a:prstGeom prst="rect">
              <a:avLst/>
            </a:prstGeom>
            <a:effectLst>
              <a:softEdge rad="12700"/>
            </a:effec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rot="1024624">
              <a:off x="5825156" y="2801426"/>
              <a:ext cx="3278714" cy="1595576"/>
            </a:xfrm>
            <a:prstGeom prst="rect">
              <a:avLst/>
            </a:prstGeom>
            <a:effectLst>
              <a:softEdge rad="1270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3377055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078982" y="1150916"/>
            <a:ext cx="3744416" cy="242033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013620" y="1154677"/>
            <a:ext cx="3797300" cy="2394273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1308" y="1154677"/>
            <a:ext cx="3541649" cy="2416568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10919742" y="261442"/>
            <a:ext cx="864096" cy="504056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006974" y="3789834"/>
            <a:ext cx="3816424" cy="2493508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060822" y="3789834"/>
            <a:ext cx="3723016" cy="2493507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1309" y="3824638"/>
            <a:ext cx="3541648" cy="2458703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1482598" y="172764"/>
            <a:ext cx="8861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anose="030F0702030302020204" pitchFamily="66" charset="0"/>
              </a:rPr>
              <a:t>Аквариумные  рыбы</a:t>
            </a:r>
            <a:endParaRPr lang="ru-RU" sz="4800" b="1" dirty="0">
              <a:ln w="17780" cmpd="sng">
                <a:solidFill>
                  <a:srgbClr val="4F81BD">
                    <a:tint val="3000"/>
                  </a:srgb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3368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Выноска-облако 13"/>
          <p:cNvSpPr/>
          <p:nvPr/>
        </p:nvSpPr>
        <p:spPr>
          <a:xfrm>
            <a:off x="2023240" y="214340"/>
            <a:ext cx="3643338" cy="2191931"/>
          </a:xfrm>
          <a:prstGeom prst="cloudCallout">
            <a:avLst>
              <a:gd name="adj1" fmla="val -65218"/>
              <a:gd name="adj2" fmla="val -1553"/>
            </a:avLst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Выноска-облако 5"/>
          <p:cNvSpPr/>
          <p:nvPr/>
        </p:nvSpPr>
        <p:spPr>
          <a:xfrm>
            <a:off x="5809454" y="214340"/>
            <a:ext cx="3643338" cy="1847302"/>
          </a:xfrm>
          <a:prstGeom prst="cloudCallout">
            <a:avLst>
              <a:gd name="adj1" fmla="val 65291"/>
              <a:gd name="adj2" fmla="val 7656"/>
            </a:avLst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41831">
            <a:off x="9899725" y="130389"/>
            <a:ext cx="2227357" cy="3003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91338" y="357249"/>
            <a:ext cx="2073830" cy="275994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11095866" y="6216521"/>
            <a:ext cx="864096" cy="504056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80430" y="428703"/>
            <a:ext cx="292895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Ребята! Какие необычные рыбы. Вы их знаете?</a:t>
            </a:r>
            <a:br>
              <a:rPr lang="ru-RU" sz="2800" b="1" dirty="0" smtClean="0">
                <a:latin typeface="Comic Sans MS" pitchFamily="66" charset="0"/>
              </a:rPr>
            </a:b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413" y="2592007"/>
            <a:ext cx="3000396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latin typeface="Comic Sans MS" pitchFamily="66" charset="0"/>
              </a:rPr>
              <a:t>саблезуб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95008" y="2586425"/>
            <a:ext cx="2857520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крылатка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61386" y="2580843"/>
            <a:ext cx="2500330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слон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 flipH="1">
            <a:off x="262558" y="3420113"/>
            <a:ext cx="3816424" cy="2796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 flipH="1">
            <a:off x="4222998" y="3420113"/>
            <a:ext cx="3515282" cy="2796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 flipH="1">
            <a:off x="8024032" y="3420113"/>
            <a:ext cx="3759806" cy="27964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6380958" y="428704"/>
            <a:ext cx="27146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Чтобы узнать- нажмите на картинку.</a:t>
            </a:r>
            <a:endParaRPr lang="ru-RU" sz="2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4468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11095866" y="6216521"/>
            <a:ext cx="864096" cy="504056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37356" y="3120817"/>
            <a:ext cx="3000396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камень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09256" y="3120817"/>
            <a:ext cx="3143272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ангел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1222" y="3122477"/>
            <a:ext cx="2500330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ёж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 flipH="1">
            <a:off x="318854" y="3715612"/>
            <a:ext cx="3633212" cy="2567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 flipH="1">
            <a:off x="4150990" y="3715613"/>
            <a:ext cx="3598534" cy="2567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8031989" y="3715613"/>
            <a:ext cx="3495925" cy="25678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262558" y="98141"/>
            <a:ext cx="3689508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бабочка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52132" y="71431"/>
            <a:ext cx="2857520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луна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66908" y="-24"/>
            <a:ext cx="2928958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дракон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262558" y="594772"/>
            <a:ext cx="3618560" cy="2454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150990" y="571613"/>
            <a:ext cx="3598534" cy="24777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 flipH="1">
            <a:off x="8031989" y="571612"/>
            <a:ext cx="3495923" cy="24777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083682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нутый угол 4"/>
          <p:cNvSpPr/>
          <p:nvPr/>
        </p:nvSpPr>
        <p:spPr>
          <a:xfrm>
            <a:off x="5807174" y="517051"/>
            <a:ext cx="3843594" cy="4680520"/>
          </a:xfrm>
          <a:prstGeom prst="foldedCorner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  <a:p>
            <a:pPr algn="ctr"/>
            <a:endParaRPr lang="ru-RU" sz="2400" b="1" dirty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  <a:p>
            <a:pPr algn="ctr"/>
            <a:endParaRPr lang="ru-RU" sz="2400" b="1" dirty="0" smtClean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  <a:p>
            <a:pPr algn="ctr"/>
            <a:endParaRPr lang="ru-RU" sz="2400" b="1" dirty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  <a:p>
            <a:pPr algn="ctr"/>
            <a:endParaRPr lang="ru-RU" sz="2400" b="1" dirty="0" smtClean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  <a:p>
            <a:pPr algn="ctr"/>
            <a:endParaRPr lang="ru-RU" sz="2400" b="1" dirty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  <a:p>
            <a:pPr algn="ctr"/>
            <a:endParaRPr lang="ru-RU" sz="2400" b="1" dirty="0" smtClean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  <a:p>
            <a:pPr algn="ctr"/>
            <a:endParaRPr lang="ru-RU" sz="2400" b="1" dirty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  <a:p>
            <a:pPr algn="ctr"/>
            <a:endParaRPr lang="ru-RU" sz="2400" b="1" dirty="0" smtClean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  <a:p>
            <a:pPr algn="ctr"/>
            <a:endParaRPr lang="ru-RU" sz="2400" b="1" dirty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Comic Sans MS" pitchFamily="66" charset="0"/>
              </a:rPr>
              <a:t>План описания рыбы: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mic Sans MS" pitchFamily="66" charset="0"/>
              </a:rPr>
              <a:t>Название рыбы.</a:t>
            </a:r>
          </a:p>
          <a:p>
            <a:r>
              <a:rPr lang="ru-RU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mic Sans MS" pitchFamily="66" charset="0"/>
              </a:rPr>
              <a:t>2. Речная или морская.</a:t>
            </a:r>
          </a:p>
          <a:p>
            <a:r>
              <a:rPr lang="ru-RU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mic Sans MS" pitchFamily="66" charset="0"/>
              </a:rPr>
              <a:t>3. Размеры (большая , маленькая, средних размеров).</a:t>
            </a:r>
          </a:p>
          <a:p>
            <a:r>
              <a:rPr lang="ru-RU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mic Sans MS" pitchFamily="66" charset="0"/>
              </a:rPr>
              <a:t>4. Форма тела.</a:t>
            </a:r>
          </a:p>
          <a:p>
            <a:r>
              <a:rPr lang="ru-RU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mic Sans MS" pitchFamily="66" charset="0"/>
              </a:rPr>
              <a:t>5. Окраска туловища, плавников.</a:t>
            </a:r>
          </a:p>
          <a:p>
            <a:r>
              <a:rPr lang="ru-RU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mic Sans MS" pitchFamily="66" charset="0"/>
              </a:rPr>
              <a:t>6. Особенности частей тела ( рот, глаз, плавников).</a:t>
            </a:r>
          </a:p>
          <a:p>
            <a:endParaRPr lang="ru-RU" sz="2400" b="1" dirty="0" smtClean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  <a:p>
            <a:endParaRPr lang="ru-RU" sz="2400" b="1" dirty="0" smtClean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  <a:p>
            <a:pPr marL="457200" indent="-457200">
              <a:buAutoNum type="arabicPeriod"/>
            </a:pPr>
            <a:endParaRPr lang="ru-RU" sz="2400" b="1" dirty="0" smtClean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  <a:p>
            <a:endParaRPr lang="ru-RU" sz="2400" b="1" dirty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  <a:p>
            <a:pPr algn="ctr"/>
            <a:endParaRPr lang="ru-RU" sz="2400" b="1" dirty="0" smtClean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  <a:p>
            <a:pPr algn="ctr"/>
            <a:endParaRPr lang="ru-RU" sz="3200" b="1" dirty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  <a:p>
            <a:pPr algn="ctr"/>
            <a:endParaRPr lang="ru-RU" sz="2400" b="1" dirty="0" smtClean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  <a:p>
            <a:pPr algn="ctr"/>
            <a:endParaRPr lang="ru-RU" sz="2400" b="1" dirty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  <a:p>
            <a:pPr algn="ctr"/>
            <a:endParaRPr lang="ru-RU" sz="2400" b="1" dirty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</p:txBody>
      </p:sp>
      <p:pic>
        <p:nvPicPr>
          <p:cNvPr id="3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41831">
            <a:off x="9330388" y="3210462"/>
            <a:ext cx="2593245" cy="349736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нутый угол 5"/>
          <p:cNvSpPr/>
          <p:nvPr/>
        </p:nvSpPr>
        <p:spPr>
          <a:xfrm flipH="1">
            <a:off x="1558702" y="517050"/>
            <a:ext cx="4095088" cy="5721056"/>
          </a:xfrm>
          <a:prstGeom prst="foldedCorner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  <a:p>
            <a:pPr algn="ctr"/>
            <a:endParaRPr lang="ru-RU" sz="2400" b="1" dirty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  <a:p>
            <a:pPr algn="ctr"/>
            <a:endParaRPr lang="ru-RU" sz="2400" b="1" dirty="0" smtClean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  <a:p>
            <a:pPr algn="ctr"/>
            <a:endParaRPr lang="ru-RU" sz="2400" b="1" dirty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  <a:p>
            <a:pPr algn="ctr"/>
            <a:endParaRPr lang="ru-RU" sz="2400" b="1" dirty="0" smtClean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  <a:p>
            <a:pPr algn="ctr"/>
            <a:endParaRPr lang="ru-RU" sz="2400" b="1" dirty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  <a:p>
            <a:pPr algn="ctr"/>
            <a:endParaRPr lang="ru-RU" sz="2400" b="1" dirty="0" smtClean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  <a:p>
            <a:pPr algn="ctr"/>
            <a:endParaRPr lang="ru-RU" sz="2400" b="1" dirty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  <a:p>
            <a:pPr algn="ctr"/>
            <a:endParaRPr lang="ru-RU" sz="2400" b="1" dirty="0" smtClean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  <a:p>
            <a:pPr algn="ctr"/>
            <a:endParaRPr lang="ru-RU" sz="2400" b="1" dirty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  <a:p>
            <a:endParaRPr lang="ru-RU" sz="2400" b="1" dirty="0" smtClean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  <a:p>
            <a:endParaRPr lang="ru-RU" sz="2400" b="1" dirty="0" smtClean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  <a:p>
            <a:pPr marL="457200" indent="-457200">
              <a:buAutoNum type="arabicPeriod"/>
            </a:pPr>
            <a:endParaRPr lang="ru-RU" sz="2400" b="1" dirty="0" smtClean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  <a:p>
            <a:endParaRPr lang="ru-RU" sz="2400" b="1" dirty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  <a:p>
            <a:pPr algn="ctr"/>
            <a:endParaRPr lang="ru-RU" sz="2400" b="1" dirty="0" smtClean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  <a:p>
            <a:pPr algn="ctr"/>
            <a:endParaRPr lang="ru-RU" sz="3200" b="1" dirty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  <a:p>
            <a:pPr algn="ctr"/>
            <a:endParaRPr lang="ru-RU" sz="2400" b="1" dirty="0" smtClean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  <a:p>
            <a:pPr algn="ctr"/>
            <a:endParaRPr lang="ru-RU" sz="2400" b="1" dirty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  <a:p>
            <a:pPr algn="ctr"/>
            <a:endParaRPr lang="ru-RU" sz="2400" b="1" dirty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02718" y="517051"/>
            <a:ext cx="38164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Comic Sans MS" pitchFamily="66" charset="0"/>
              </a:rPr>
              <a:t>1.Сом</a:t>
            </a:r>
            <a:r>
              <a:rPr lang="ru-RU" sz="2400" dirty="0">
                <a:latin typeface="Comic Sans MS" pitchFamily="66" charset="0"/>
              </a:rPr>
              <a:t>. </a:t>
            </a:r>
            <a:r>
              <a:rPr lang="ru-RU" sz="2400" dirty="0" smtClean="0">
                <a:latin typeface="Comic Sans MS" pitchFamily="66" charset="0"/>
              </a:rPr>
              <a:t>2</a:t>
            </a:r>
            <a:r>
              <a:rPr lang="ru-RU" sz="2400" dirty="0">
                <a:latin typeface="Comic Sans MS" pitchFamily="66" charset="0"/>
              </a:rPr>
              <a:t>. Речная. 3. Больших размеров. 4. Тело </a:t>
            </a:r>
            <a:r>
              <a:rPr lang="ru-RU" sz="2400" dirty="0" smtClean="0">
                <a:latin typeface="Comic Sans MS" pitchFamily="66" charset="0"/>
              </a:rPr>
              <a:t>удлинённое</a:t>
            </a:r>
            <a:r>
              <a:rPr lang="ru-RU" sz="2400" dirty="0">
                <a:latin typeface="Comic Sans MS" pitchFamily="66" charset="0"/>
              </a:rPr>
              <a:t>, без чешуи, покрыто слизью. 5. Туловища желтовато- </a:t>
            </a:r>
            <a:r>
              <a:rPr lang="ru-RU" sz="2400" dirty="0" smtClean="0">
                <a:latin typeface="Comic Sans MS" pitchFamily="66" charset="0"/>
              </a:rPr>
              <a:t>зелёное</a:t>
            </a:r>
            <a:r>
              <a:rPr lang="ru-RU" sz="2400" dirty="0">
                <a:latin typeface="Comic Sans MS" pitchFamily="66" charset="0"/>
              </a:rPr>
              <a:t>, плавники </a:t>
            </a:r>
            <a:r>
              <a:rPr lang="ru-RU" sz="2400" dirty="0" smtClean="0">
                <a:latin typeface="Comic Sans MS" pitchFamily="66" charset="0"/>
              </a:rPr>
              <a:t>тёмные</a:t>
            </a:r>
            <a:r>
              <a:rPr lang="ru-RU" sz="2400" dirty="0">
                <a:latin typeface="Comic Sans MS" pitchFamily="66" charset="0"/>
              </a:rPr>
              <a:t>. 6. Голова большая, сильно сплющенная; рот широкий, с мясистыми губами, нижняя челюсть выдвинута </a:t>
            </a:r>
            <a:r>
              <a:rPr lang="ru-RU" sz="2400" dirty="0" smtClean="0">
                <a:latin typeface="Comic Sans MS" pitchFamily="66" charset="0"/>
              </a:rPr>
              <a:t>вперёд</a:t>
            </a:r>
            <a:r>
              <a:rPr lang="ru-RU" sz="2400" dirty="0">
                <a:latin typeface="Comic Sans MS" pitchFamily="66" charset="0"/>
              </a:rPr>
              <a:t>; глаза небольшие, грудные и брюшные плавники короткие</a:t>
            </a:r>
          </a:p>
        </p:txBody>
      </p:sp>
      <p:pic>
        <p:nvPicPr>
          <p:cNvPr id="4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41498" y="3429794"/>
            <a:ext cx="2373611" cy="315963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11027112" y="265023"/>
            <a:ext cx="864096" cy="504056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>
            <a:off x="5709453" y="5760495"/>
            <a:ext cx="472969" cy="304770"/>
          </a:xfrm>
          <a:prstGeom prst="lef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0894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нутый угол 2"/>
          <p:cNvSpPr/>
          <p:nvPr/>
        </p:nvSpPr>
        <p:spPr>
          <a:xfrm>
            <a:off x="523042" y="429398"/>
            <a:ext cx="5429287" cy="6215106"/>
          </a:xfrm>
          <a:prstGeom prst="foldedCorner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3042" y="405458"/>
            <a:ext cx="4855816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Повторим строение рыбы</a:t>
            </a:r>
            <a:endParaRPr lang="ru-RU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11153791" y="357593"/>
            <a:ext cx="720080" cy="864096"/>
          </a:xfrm>
          <a:prstGeom prst="mathMultiply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" name="Picture 4" descr="http://img0.liveinternet.ru/images/attach/c/11/115/600/115600048_10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5547945" y="1820461"/>
            <a:ext cx="6382928" cy="501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54647" y="1572406"/>
            <a:ext cx="3600400" cy="5966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  <a:latin typeface="Comic Sans MS" pitchFamily="66" charset="0"/>
              </a:rPr>
              <a:t>голова</a:t>
            </a:r>
            <a:endParaRPr lang="ru-RU" sz="32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54646" y="2349674"/>
            <a:ext cx="3600400" cy="9361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  <a:latin typeface="Comic Sans MS" pitchFamily="66" charset="0"/>
              </a:rPr>
              <a:t>жаберная крышка</a:t>
            </a:r>
            <a:endParaRPr lang="ru-RU" sz="32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54646" y="3501802"/>
            <a:ext cx="3600400" cy="54175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  <a:latin typeface="Comic Sans MS" pitchFamily="66" charset="0"/>
              </a:rPr>
              <a:t>туловище</a:t>
            </a:r>
            <a:endParaRPr lang="ru-RU" sz="32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54646" y="4246963"/>
            <a:ext cx="3600400" cy="55098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  <a:latin typeface="Comic Sans MS" pitchFamily="66" charset="0"/>
              </a:rPr>
              <a:t>хвост</a:t>
            </a:r>
            <a:endParaRPr lang="ru-RU" sz="32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54646" y="5037911"/>
            <a:ext cx="3600400" cy="624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  <a:latin typeface="Comic Sans MS" pitchFamily="66" charset="0"/>
              </a:rPr>
              <a:t>плавники</a:t>
            </a:r>
            <a:endParaRPr lang="ru-RU" sz="32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6095206" y="215084"/>
            <a:ext cx="4286280" cy="2143140"/>
          </a:xfrm>
          <a:prstGeom prst="cloudCallout">
            <a:avLst>
              <a:gd name="adj1" fmla="val 16746"/>
              <a:gd name="adj2" fmla="val 86787"/>
            </a:avLst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Спасибо, дети за урок.</a:t>
            </a:r>
            <a:endParaRPr lang="ru-RU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5470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4886" y="1557586"/>
            <a:ext cx="568863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omic Sans MS" pitchFamily="66" charset="0"/>
                <a:hlinkClick r:id="rId2"/>
              </a:rPr>
              <a:t>Фон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>
                <a:latin typeface="Comic Sans MS" pitchFamily="66" charset="0"/>
                <a:hlinkClick r:id="rId3"/>
              </a:rPr>
              <a:t>Учитель</a:t>
            </a:r>
            <a:r>
              <a:rPr lang="ru-RU" dirty="0">
                <a:latin typeface="Comic Sans MS" pitchFamily="66" charset="0"/>
              </a:rPr>
              <a:t> </a:t>
            </a:r>
            <a:endParaRPr lang="ru-RU" dirty="0" smtClean="0">
              <a:latin typeface="Comic Sans MS" pitchFamily="66" charset="0"/>
            </a:endParaRPr>
          </a:p>
          <a:p>
            <a:pPr algn="ctr"/>
            <a:r>
              <a:rPr lang="ru-RU" dirty="0" smtClean="0">
                <a:latin typeface="Comic Sans MS" pitchFamily="66" charset="0"/>
              </a:rPr>
              <a:t>Рыбы: </a:t>
            </a:r>
            <a:r>
              <a:rPr lang="ru-RU" dirty="0" smtClean="0">
                <a:latin typeface="Comic Sans MS" pitchFamily="66" charset="0"/>
                <a:hlinkClick r:id="rId4"/>
              </a:rPr>
              <a:t>1</a:t>
            </a:r>
            <a:r>
              <a:rPr lang="ru-RU" dirty="0" smtClean="0">
                <a:latin typeface="Comic Sans MS" pitchFamily="66" charset="0"/>
              </a:rPr>
              <a:t>   </a:t>
            </a:r>
            <a:r>
              <a:rPr lang="ru-RU" dirty="0" smtClean="0">
                <a:latin typeface="Comic Sans MS" pitchFamily="66" charset="0"/>
                <a:hlinkClick r:id="rId5"/>
              </a:rPr>
              <a:t>2</a:t>
            </a:r>
            <a:r>
              <a:rPr lang="ru-RU" dirty="0" smtClean="0">
                <a:latin typeface="Comic Sans MS" pitchFamily="66" charset="0"/>
              </a:rPr>
              <a:t>    </a:t>
            </a:r>
            <a:r>
              <a:rPr lang="ru-RU" dirty="0" smtClean="0">
                <a:latin typeface="Comic Sans MS" pitchFamily="66" charset="0"/>
                <a:hlinkClick r:id="rId6"/>
              </a:rPr>
              <a:t>3</a:t>
            </a:r>
            <a:r>
              <a:rPr lang="ru-RU" dirty="0" smtClean="0">
                <a:latin typeface="Comic Sans MS" pitchFamily="66" charset="0"/>
              </a:rPr>
              <a:t>   </a:t>
            </a:r>
            <a:r>
              <a:rPr lang="ru-RU" dirty="0" smtClean="0">
                <a:latin typeface="Comic Sans MS" pitchFamily="66" charset="0"/>
                <a:hlinkClick r:id="rId7"/>
              </a:rPr>
              <a:t>4</a:t>
            </a:r>
            <a:r>
              <a:rPr lang="ru-RU" dirty="0" smtClean="0">
                <a:latin typeface="Comic Sans MS" pitchFamily="66" charset="0"/>
              </a:rPr>
              <a:t>   </a:t>
            </a:r>
            <a:r>
              <a:rPr lang="ru-RU" dirty="0" smtClean="0">
                <a:latin typeface="Comic Sans MS" pitchFamily="66" charset="0"/>
                <a:hlinkClick r:id="rId8"/>
              </a:rPr>
              <a:t>5</a:t>
            </a:r>
            <a:r>
              <a:rPr lang="ru-RU" dirty="0" smtClean="0">
                <a:latin typeface="Comic Sans MS" pitchFamily="66" charset="0"/>
              </a:rPr>
              <a:t>   </a:t>
            </a:r>
            <a:r>
              <a:rPr lang="ru-RU" dirty="0" smtClean="0">
                <a:latin typeface="Comic Sans MS" pitchFamily="66" charset="0"/>
                <a:hlinkClick r:id="rId9"/>
              </a:rPr>
              <a:t>6</a:t>
            </a:r>
            <a:endParaRPr lang="ru-RU" dirty="0" smtClean="0">
              <a:latin typeface="Comic Sans MS" pitchFamily="66" charset="0"/>
            </a:endParaRPr>
          </a:p>
          <a:p>
            <a:pPr algn="ctr"/>
            <a:r>
              <a:rPr lang="ru-RU" dirty="0" smtClean="0">
                <a:latin typeface="Comic Sans MS" pitchFamily="66" charset="0"/>
                <a:hlinkClick r:id="rId10"/>
              </a:rPr>
              <a:t>Чешуя</a:t>
            </a:r>
            <a:r>
              <a:rPr lang="ru-RU" dirty="0" smtClean="0">
                <a:latin typeface="Comic Sans MS" pitchFamily="66" charset="0"/>
                <a:hlinkClick r:id="rId6"/>
              </a:rPr>
              <a:t> </a:t>
            </a:r>
          </a:p>
          <a:p>
            <a:pPr algn="ctr"/>
            <a:r>
              <a:rPr lang="ru-RU" dirty="0" smtClean="0">
                <a:latin typeface="Comic Sans MS" pitchFamily="66" charset="0"/>
                <a:hlinkClick r:id="rId11"/>
              </a:rPr>
              <a:t>Хвост </a:t>
            </a:r>
            <a:r>
              <a:rPr lang="ru-RU" dirty="0" smtClean="0">
                <a:latin typeface="Comic Sans MS" pitchFamily="66" charset="0"/>
              </a:rPr>
              <a:t>  </a:t>
            </a:r>
            <a:r>
              <a:rPr lang="ru-RU" dirty="0" smtClean="0">
                <a:latin typeface="Comic Sans MS" pitchFamily="66" charset="0"/>
                <a:hlinkClick r:id="rId12"/>
              </a:rPr>
              <a:t>Жабры</a:t>
            </a:r>
            <a:r>
              <a:rPr lang="ru-RU" dirty="0" smtClean="0">
                <a:latin typeface="Comic Sans MS" pitchFamily="66" charset="0"/>
              </a:rPr>
              <a:t>  </a:t>
            </a:r>
            <a:r>
              <a:rPr lang="ru-RU" dirty="0" smtClean="0">
                <a:latin typeface="Comic Sans MS" pitchFamily="66" charset="0"/>
                <a:hlinkClick r:id="rId13"/>
              </a:rPr>
              <a:t>Мальки</a:t>
            </a:r>
            <a:endParaRPr lang="ru-RU" dirty="0" smtClean="0">
              <a:latin typeface="Comic Sans MS" pitchFamily="66" charset="0"/>
              <a:hlinkClick r:id="rId6"/>
            </a:endParaRPr>
          </a:p>
          <a:p>
            <a:pPr algn="ctr"/>
            <a:r>
              <a:rPr lang="ru-RU" dirty="0" smtClean="0">
                <a:latin typeface="Comic Sans MS" pitchFamily="66" charset="0"/>
                <a:hlinkClick r:id="rId14"/>
              </a:rPr>
              <a:t>Краснопёрка </a:t>
            </a:r>
            <a:endParaRPr lang="ru-RU" dirty="0" smtClean="0">
              <a:latin typeface="Comic Sans MS" pitchFamily="66" charset="0"/>
            </a:endParaRPr>
          </a:p>
          <a:p>
            <a:pPr algn="ctr"/>
            <a:r>
              <a:rPr lang="ru-RU" dirty="0" smtClean="0">
                <a:latin typeface="Comic Sans MS" pitchFamily="66" charset="0"/>
                <a:hlinkClick r:id="rId15"/>
              </a:rPr>
              <a:t>Окунь</a:t>
            </a:r>
            <a:r>
              <a:rPr lang="ru-RU" dirty="0" smtClean="0">
                <a:latin typeface="Comic Sans MS" pitchFamily="66" charset="0"/>
              </a:rPr>
              <a:t>  </a:t>
            </a:r>
            <a:r>
              <a:rPr lang="ru-RU" dirty="0" smtClean="0">
                <a:latin typeface="Comic Sans MS" pitchFamily="66" charset="0"/>
                <a:hlinkClick r:id="rId16"/>
              </a:rPr>
              <a:t>Треска</a:t>
            </a:r>
            <a:r>
              <a:rPr lang="ru-RU" dirty="0" smtClean="0">
                <a:latin typeface="Comic Sans MS" pitchFamily="66" charset="0"/>
              </a:rPr>
              <a:t>  </a:t>
            </a:r>
            <a:r>
              <a:rPr lang="ru-RU" dirty="0" smtClean="0">
                <a:latin typeface="Comic Sans MS" pitchFamily="66" charset="0"/>
                <a:hlinkClick r:id="rId17"/>
              </a:rPr>
              <a:t>Аквариумные рыбки</a:t>
            </a:r>
            <a:endParaRPr lang="ru-RU" dirty="0" smtClean="0">
              <a:latin typeface="Comic Sans MS" pitchFamily="66" charset="0"/>
            </a:endParaRPr>
          </a:p>
          <a:p>
            <a:pPr algn="ctr"/>
            <a:r>
              <a:rPr lang="ru-RU" dirty="0" smtClean="0">
                <a:latin typeface="Comic Sans MS" pitchFamily="66" charset="0"/>
                <a:hlinkClick r:id="rId18"/>
              </a:rPr>
              <a:t>Камбала</a:t>
            </a:r>
            <a:r>
              <a:rPr lang="ru-RU" dirty="0" smtClean="0">
                <a:latin typeface="Comic Sans MS" pitchFamily="66" charset="0"/>
              </a:rPr>
              <a:t>  </a:t>
            </a:r>
            <a:r>
              <a:rPr lang="ru-RU" dirty="0" smtClean="0">
                <a:latin typeface="Comic Sans MS" pitchFamily="66" charset="0"/>
                <a:hlinkClick r:id="rId19"/>
              </a:rPr>
              <a:t>Сельдь</a:t>
            </a:r>
            <a:r>
              <a:rPr lang="ru-RU" dirty="0" smtClean="0">
                <a:latin typeface="Comic Sans MS" pitchFamily="66" charset="0"/>
              </a:rPr>
              <a:t>   </a:t>
            </a:r>
            <a:r>
              <a:rPr lang="ru-RU" dirty="0" smtClean="0">
                <a:latin typeface="Comic Sans MS" pitchFamily="66" charset="0"/>
                <a:hlinkClick r:id="rId20"/>
              </a:rPr>
              <a:t>Скумбрия</a:t>
            </a:r>
            <a:r>
              <a:rPr lang="ru-RU" dirty="0" smtClean="0">
                <a:latin typeface="Comic Sans MS" pitchFamily="66" charset="0"/>
              </a:rPr>
              <a:t>   </a:t>
            </a:r>
            <a:r>
              <a:rPr lang="ru-RU" dirty="0" smtClean="0">
                <a:latin typeface="Comic Sans MS" pitchFamily="66" charset="0"/>
                <a:hlinkClick r:id="rId21"/>
              </a:rPr>
              <a:t> Морской окунь</a:t>
            </a:r>
            <a:r>
              <a:rPr lang="ru-RU" dirty="0">
                <a:latin typeface="Comic Sans MS" pitchFamily="66" charset="0"/>
                <a:hlinkClick r:id="rId21"/>
              </a:rPr>
              <a:t> </a:t>
            </a:r>
            <a:r>
              <a:rPr lang="ru-RU" dirty="0" smtClean="0">
                <a:latin typeface="Comic Sans MS" pitchFamily="66" charset="0"/>
                <a:hlinkClick r:id="rId21"/>
              </a:rPr>
              <a:t> </a:t>
            </a:r>
          </a:p>
          <a:p>
            <a:pPr algn="ctr"/>
            <a:r>
              <a:rPr lang="ru-RU" dirty="0" smtClean="0">
                <a:latin typeface="Comic Sans MS" pitchFamily="66" charset="0"/>
                <a:hlinkClick r:id="rId21"/>
              </a:rPr>
              <a:t> Навага  </a:t>
            </a:r>
            <a:r>
              <a:rPr lang="ru-RU" dirty="0" smtClean="0">
                <a:latin typeface="Comic Sans MS" pitchFamily="66" charset="0"/>
              </a:rPr>
              <a:t>   </a:t>
            </a:r>
            <a:r>
              <a:rPr lang="ru-RU" dirty="0" smtClean="0">
                <a:latin typeface="Comic Sans MS" pitchFamily="66" charset="0"/>
                <a:hlinkClick r:id="rId22"/>
              </a:rPr>
              <a:t>Треска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   </a:t>
            </a:r>
            <a:r>
              <a:rPr lang="ru-RU" dirty="0" smtClean="0">
                <a:latin typeface="Comic Sans MS" pitchFamily="66" charset="0"/>
                <a:hlinkClick r:id="rId23"/>
              </a:rPr>
              <a:t>Гуппи</a:t>
            </a:r>
            <a:r>
              <a:rPr lang="ru-RU" dirty="0" smtClean="0">
                <a:latin typeface="Comic Sans MS" pitchFamily="66" charset="0"/>
              </a:rPr>
              <a:t>  </a:t>
            </a:r>
            <a:r>
              <a:rPr lang="ru-RU" dirty="0" err="1" smtClean="0">
                <a:latin typeface="Comic Sans MS" pitchFamily="66" charset="0"/>
                <a:hlinkClick r:id="rId24"/>
              </a:rPr>
              <a:t>Барбус</a:t>
            </a:r>
            <a:r>
              <a:rPr lang="ru-RU" dirty="0" smtClean="0">
                <a:latin typeface="Comic Sans MS" pitchFamily="66" charset="0"/>
              </a:rPr>
              <a:t>  </a:t>
            </a:r>
            <a:r>
              <a:rPr lang="ru-RU" dirty="0" smtClean="0">
                <a:latin typeface="Comic Sans MS" pitchFamily="66" charset="0"/>
                <a:hlinkClick r:id="rId25"/>
              </a:rPr>
              <a:t>Меченосец</a:t>
            </a:r>
            <a:endParaRPr lang="ru-RU" dirty="0" smtClean="0">
              <a:latin typeface="Comic Sans MS" pitchFamily="66" charset="0"/>
            </a:endParaRPr>
          </a:p>
          <a:p>
            <a:pPr algn="ctr"/>
            <a:r>
              <a:rPr lang="ru-RU" dirty="0" smtClean="0">
                <a:latin typeface="Comic Sans MS" pitchFamily="66" charset="0"/>
                <a:hlinkClick r:id="rId26"/>
              </a:rPr>
              <a:t>Телескоп </a:t>
            </a:r>
            <a:r>
              <a:rPr lang="ru-RU" dirty="0" smtClean="0">
                <a:latin typeface="Comic Sans MS" pitchFamily="66" charset="0"/>
              </a:rPr>
              <a:t>  </a:t>
            </a:r>
            <a:r>
              <a:rPr lang="ru-RU" dirty="0" err="1" smtClean="0">
                <a:latin typeface="Comic Sans MS" pitchFamily="66" charset="0"/>
                <a:hlinkClick r:id="rId27"/>
              </a:rPr>
              <a:t>Сомик</a:t>
            </a:r>
            <a:r>
              <a:rPr lang="ru-RU" dirty="0" smtClean="0">
                <a:latin typeface="Comic Sans MS" pitchFamily="66" charset="0"/>
              </a:rPr>
              <a:t>  </a:t>
            </a:r>
            <a:r>
              <a:rPr lang="ru-RU" dirty="0" smtClean="0">
                <a:latin typeface="Comic Sans MS" pitchFamily="66" charset="0"/>
                <a:hlinkClick r:id="rId28"/>
              </a:rPr>
              <a:t>Золотая рыбка</a:t>
            </a:r>
            <a:endParaRPr lang="ru-RU" dirty="0" smtClean="0">
              <a:latin typeface="Comic Sans MS" pitchFamily="66" charset="0"/>
            </a:endParaRPr>
          </a:p>
          <a:p>
            <a:pPr algn="ctr"/>
            <a:r>
              <a:rPr lang="ru-RU" dirty="0" err="1" smtClean="0">
                <a:latin typeface="Comic Sans MS" pitchFamily="66" charset="0"/>
                <a:hlinkClick r:id="rId29"/>
              </a:rPr>
              <a:t>Саблезуб</a:t>
            </a:r>
            <a:r>
              <a:rPr lang="ru-RU" dirty="0" smtClean="0">
                <a:latin typeface="Comic Sans MS" pitchFamily="66" charset="0"/>
              </a:rPr>
              <a:t>    </a:t>
            </a:r>
            <a:r>
              <a:rPr lang="ru-RU" dirty="0" smtClean="0">
                <a:latin typeface="Comic Sans MS" pitchFamily="66" charset="0"/>
                <a:hlinkClick r:id="rId30"/>
              </a:rPr>
              <a:t>Крылатка</a:t>
            </a:r>
            <a:r>
              <a:rPr lang="ru-RU" dirty="0" smtClean="0">
                <a:latin typeface="Comic Sans MS" pitchFamily="66" charset="0"/>
              </a:rPr>
              <a:t>   </a:t>
            </a:r>
            <a:r>
              <a:rPr lang="ru-RU" dirty="0" smtClean="0">
                <a:latin typeface="Comic Sans MS" pitchFamily="66" charset="0"/>
                <a:hlinkClick r:id="rId31"/>
              </a:rPr>
              <a:t>Слон</a:t>
            </a:r>
            <a:r>
              <a:rPr lang="ru-RU" dirty="0" smtClean="0">
                <a:latin typeface="Comic Sans MS" pitchFamily="66" charset="0"/>
              </a:rPr>
              <a:t>  </a:t>
            </a:r>
            <a:r>
              <a:rPr lang="ru-RU" dirty="0" smtClean="0">
                <a:latin typeface="Comic Sans MS" pitchFamily="66" charset="0"/>
                <a:hlinkClick r:id="rId32"/>
              </a:rPr>
              <a:t>Бабочка</a:t>
            </a:r>
            <a:r>
              <a:rPr lang="ru-RU" dirty="0" smtClean="0">
                <a:latin typeface="Comic Sans MS" pitchFamily="66" charset="0"/>
              </a:rPr>
              <a:t>  </a:t>
            </a:r>
            <a:r>
              <a:rPr lang="ru-RU" dirty="0" smtClean="0">
                <a:latin typeface="Comic Sans MS" pitchFamily="66" charset="0"/>
                <a:hlinkClick r:id="rId33"/>
              </a:rPr>
              <a:t>Луна</a:t>
            </a:r>
            <a:endParaRPr lang="ru-RU" dirty="0" smtClean="0">
              <a:latin typeface="Comic Sans MS" pitchFamily="66" charset="0"/>
            </a:endParaRPr>
          </a:p>
          <a:p>
            <a:pPr algn="ctr"/>
            <a:r>
              <a:rPr lang="ru-RU" dirty="0" smtClean="0">
                <a:latin typeface="Comic Sans MS" pitchFamily="66" charset="0"/>
                <a:hlinkClick r:id="rId34"/>
              </a:rPr>
              <a:t>Дракон</a:t>
            </a:r>
            <a:r>
              <a:rPr lang="ru-RU" dirty="0" smtClean="0">
                <a:latin typeface="Comic Sans MS" pitchFamily="66" charset="0"/>
              </a:rPr>
              <a:t>   </a:t>
            </a:r>
            <a:r>
              <a:rPr lang="ru-RU" dirty="0" smtClean="0">
                <a:latin typeface="Comic Sans MS" pitchFamily="66" charset="0"/>
                <a:hlinkClick r:id="rId35"/>
              </a:rPr>
              <a:t>Камень</a:t>
            </a:r>
            <a:r>
              <a:rPr lang="ru-RU" dirty="0" smtClean="0">
                <a:latin typeface="Comic Sans MS" pitchFamily="66" charset="0"/>
              </a:rPr>
              <a:t>  </a:t>
            </a:r>
            <a:r>
              <a:rPr lang="ru-RU" dirty="0" smtClean="0">
                <a:latin typeface="Comic Sans MS" pitchFamily="66" charset="0"/>
                <a:hlinkClick r:id="rId36"/>
              </a:rPr>
              <a:t>Ангел</a:t>
            </a:r>
            <a:r>
              <a:rPr lang="ru-RU" dirty="0" smtClean="0">
                <a:latin typeface="Comic Sans MS" pitchFamily="66" charset="0"/>
              </a:rPr>
              <a:t>  </a:t>
            </a:r>
            <a:r>
              <a:rPr lang="ru-RU" dirty="0" smtClean="0">
                <a:latin typeface="Comic Sans MS" pitchFamily="66" charset="0"/>
                <a:hlinkClick r:id="rId37"/>
              </a:rPr>
              <a:t>Ёж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3306" y="285728"/>
            <a:ext cx="728182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Интернет источники</a:t>
            </a:r>
            <a:endParaRPr lang="ru-RU" sz="4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38" cstate="email"/>
          <a:srcRect/>
          <a:stretch>
            <a:fillRect/>
          </a:stretch>
        </p:blipFill>
        <p:spPr bwMode="auto">
          <a:xfrm rot="441831">
            <a:off x="8448402" y="3549143"/>
            <a:ext cx="2345016" cy="3161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39" cstate="email"/>
          <a:srcRect/>
          <a:stretch>
            <a:fillRect/>
          </a:stretch>
        </p:blipFill>
        <p:spPr bwMode="auto">
          <a:xfrm>
            <a:off x="1486694" y="3411901"/>
            <a:ext cx="2449982" cy="326054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Умножение 6">
            <a:hlinkClick r:id="" action="ppaction://hlinkshowjump?jump=endshow"/>
          </p:cNvPr>
          <p:cNvSpPr/>
          <p:nvPr/>
        </p:nvSpPr>
        <p:spPr>
          <a:xfrm>
            <a:off x="11153791" y="357593"/>
            <a:ext cx="720080" cy="864096"/>
          </a:xfrm>
          <a:prstGeom prst="mathMultiply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Управляющая кнопка: домой 7">
            <a:hlinkClick r:id="rId40" action="ppaction://hlinksldjump" highlightClick="1"/>
          </p:cNvPr>
          <p:cNvSpPr/>
          <p:nvPr/>
        </p:nvSpPr>
        <p:spPr>
          <a:xfrm>
            <a:off x="11167304" y="5929330"/>
            <a:ext cx="642942" cy="642942"/>
          </a:xfrm>
          <a:prstGeom prst="actionButtonHome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6345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558" y="261442"/>
            <a:ext cx="11521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Назовите одним словом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 flipH="1">
            <a:off x="4295005" y="1188427"/>
            <a:ext cx="3600399" cy="2411032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8309782" y="1188427"/>
            <a:ext cx="3268067" cy="241103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 flipH="1">
            <a:off x="388092" y="1188427"/>
            <a:ext cx="3413172" cy="241103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10919742" y="261442"/>
            <a:ext cx="864096" cy="504056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 flipH="1">
            <a:off x="4295005" y="3959204"/>
            <a:ext cx="3600400" cy="2513078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 flipH="1">
            <a:off x="8309780" y="3959204"/>
            <a:ext cx="3312369" cy="2493882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06574" y="3954462"/>
            <a:ext cx="3474054" cy="2498624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1713869" y="51993"/>
            <a:ext cx="85065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anose="030F0702030302020204" pitchFamily="66" charset="0"/>
              </a:rPr>
              <a:t>РЫБЫ</a:t>
            </a:r>
            <a:endParaRPr lang="ru-RU" sz="6000" b="1" dirty="0">
              <a:ln w="17780" cmpd="sng">
                <a:solidFill>
                  <a:srgbClr val="4F81BD">
                    <a:tint val="3000"/>
                  </a:srgb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7216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215067"/>
            <a:ext cx="3286148" cy="43743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Группа 10"/>
          <p:cNvGrpSpPr/>
          <p:nvPr/>
        </p:nvGrpSpPr>
        <p:grpSpPr>
          <a:xfrm>
            <a:off x="3166248" y="811853"/>
            <a:ext cx="6313334" cy="1794505"/>
            <a:chOff x="3166248" y="949034"/>
            <a:chExt cx="5429288" cy="1747241"/>
          </a:xfrm>
          <a:effectLst>
            <a:glow rad="101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9" name="Выноска-облако 8"/>
            <p:cNvSpPr/>
            <p:nvPr/>
          </p:nvSpPr>
          <p:spPr>
            <a:xfrm>
              <a:off x="3166248" y="949034"/>
              <a:ext cx="5429288" cy="1747241"/>
            </a:xfrm>
            <a:prstGeom prst="cloudCallout">
              <a:avLst>
                <a:gd name="adj1" fmla="val -65835"/>
                <a:gd name="adj2" fmla="val 93102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10678" y="1409516"/>
              <a:ext cx="4586821" cy="928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Comic Sans MS" pitchFamily="66" charset="0"/>
                </a:rPr>
                <a:t>Ребята, а кто такие рыбы ?</a:t>
              </a:r>
            </a:p>
            <a:p>
              <a:pPr algn="ctr"/>
              <a:r>
                <a:rPr lang="ru-RU" sz="28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Comic Sans MS" pitchFamily="66" charset="0"/>
                </a:rPr>
                <a:t> </a:t>
              </a:r>
              <a:endParaRPr lang="ru-RU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Comic Sans MS" pitchFamily="66" charset="0"/>
              </a:endParaRPr>
            </a:p>
          </p:txBody>
        </p:sp>
      </p:grpSp>
      <p:pic>
        <p:nvPicPr>
          <p:cNvPr id="12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41831">
            <a:off x="9049716" y="2776185"/>
            <a:ext cx="2901863" cy="39135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Группа 12"/>
          <p:cNvGrpSpPr/>
          <p:nvPr/>
        </p:nvGrpSpPr>
        <p:grpSpPr>
          <a:xfrm flipH="1">
            <a:off x="2162163" y="307797"/>
            <a:ext cx="7200800" cy="3471069"/>
            <a:chOff x="3899320" y="2001557"/>
            <a:chExt cx="9570902" cy="3851028"/>
          </a:xfrm>
          <a:solidFill>
            <a:schemeClr val="accent1">
              <a:lumMod val="20000"/>
              <a:lumOff val="8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14" name="Выноска-облако 13"/>
            <p:cNvSpPr/>
            <p:nvPr/>
          </p:nvSpPr>
          <p:spPr>
            <a:xfrm>
              <a:off x="3899320" y="2001557"/>
              <a:ext cx="9570902" cy="3851028"/>
            </a:xfrm>
            <a:prstGeom prst="cloudCallout">
              <a:avLst>
                <a:gd name="adj1" fmla="val -47187"/>
                <a:gd name="adj2" fmla="val 57782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33117" y="2560789"/>
              <a:ext cx="8285746" cy="2492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Comic Sans MS" pitchFamily="66" charset="0"/>
                </a:rPr>
                <a:t>Рыбы - это водные животные, которые дышат жабрами, тело большинства из них покрыто чешуёй, ещё они плавают с помощью плавников. </a:t>
              </a:r>
              <a:endParaRPr lang="ru-RU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Comic Sans MS" pitchFamily="66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309256" y="6145067"/>
            <a:ext cx="3857652" cy="461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Comic Sans MS" pitchFamily="66" charset="0"/>
              </a:rPr>
              <a:t>жми на вопрос</a:t>
            </a:r>
            <a:endParaRPr lang="ru-RU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3" name="Стрелка вправо 12">
            <a:hlinkClick r:id="" action="ppaction://hlinkshowjump?jump=nextslide"/>
          </p:cNvPr>
          <p:cNvSpPr/>
          <p:nvPr/>
        </p:nvSpPr>
        <p:spPr>
          <a:xfrm>
            <a:off x="10919742" y="307797"/>
            <a:ext cx="864096" cy="504056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7121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10919742" y="307797"/>
            <a:ext cx="864096" cy="504056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нутый угол 1"/>
          <p:cNvSpPr/>
          <p:nvPr/>
        </p:nvSpPr>
        <p:spPr>
          <a:xfrm>
            <a:off x="4538201" y="307797"/>
            <a:ext cx="6264696" cy="6218341"/>
          </a:xfrm>
          <a:prstGeom prst="foldedCorner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black">
                    <a:lumMod val="95000"/>
                    <a:lumOff val="5000"/>
                  </a:prstClr>
                </a:solidFill>
                <a:latin typeface="Comic Sans MS" pitchFamily="66" charset="0"/>
              </a:rPr>
              <a:t>Тело почти всех рыб покрыто чешуёй. Она растёт </a:t>
            </a:r>
            <a:r>
              <a:rPr lang="ru-RU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mic Sans MS" pitchFamily="66" charset="0"/>
              </a:rPr>
              <a:t>всю </a:t>
            </a:r>
            <a:r>
              <a:rPr lang="ru-RU" sz="2400" b="1" dirty="0">
                <a:solidFill>
                  <a:prstClr val="black">
                    <a:lumMod val="95000"/>
                    <a:lumOff val="5000"/>
                  </a:prstClr>
                </a:solidFill>
                <a:latin typeface="Comic Sans MS" pitchFamily="66" charset="0"/>
              </a:rPr>
              <a:t>жизнь, нарастая колечками. Летом рыба быстро растёт – и колечко на чешуе широкое, а зимой рыба почти не растёт – и колечко получается узкое. По колечкам, широким и узким, можно сосчитать, сколько рыбе зим и лет</a:t>
            </a:r>
            <a:r>
              <a:rPr lang="ru-RU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mic Sans MS" pitchFamily="66" charset="0"/>
              </a:rPr>
              <a:t>.</a:t>
            </a:r>
          </a:p>
          <a:p>
            <a:pPr algn="ctr"/>
            <a:endParaRPr lang="ru-RU" sz="2400" b="1" dirty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  <a:p>
            <a:pPr algn="ctr"/>
            <a:endParaRPr lang="ru-RU" sz="2400" b="1" dirty="0" smtClean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  <a:p>
            <a:pPr algn="ctr"/>
            <a:endParaRPr lang="ru-RU" sz="3200" b="1" dirty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  <a:p>
            <a:pPr algn="ctr"/>
            <a:endParaRPr lang="ru-RU" sz="2400" b="1" dirty="0" smtClean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  <a:p>
            <a:pPr algn="ctr"/>
            <a:endParaRPr lang="ru-RU" sz="2400" b="1" dirty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  <a:p>
            <a:pPr algn="ctr"/>
            <a:endParaRPr lang="ru-RU" sz="2400" b="1" dirty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</p:txBody>
      </p:sp>
      <p:pic>
        <p:nvPicPr>
          <p:cNvPr id="4" name="Picture 4" descr="http://img0.liveinternet.ru/images/attach/c/11/115/600/115600048_10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4566" y="3213770"/>
            <a:ext cx="4488687" cy="352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03118" y="3422987"/>
            <a:ext cx="4392488" cy="2802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13352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/>
          <p:cNvGrpSpPr/>
          <p:nvPr/>
        </p:nvGrpSpPr>
        <p:grpSpPr>
          <a:xfrm>
            <a:off x="971872" y="904405"/>
            <a:ext cx="9739316" cy="5578570"/>
            <a:chOff x="960762" y="818566"/>
            <a:chExt cx="9739316" cy="557857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971872" y="818566"/>
              <a:ext cx="9728206" cy="5578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960762" y="1927418"/>
              <a:ext cx="1571636" cy="5000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ГОЛОВА</a:t>
              </a:r>
              <a:endPara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960762" y="5720219"/>
              <a:ext cx="3371836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ЖАБЕРНАЯ КРЫШКА</a:t>
              </a:r>
              <a:endPara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7946790" y="1151579"/>
              <a:ext cx="1571636" cy="5000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ХВОСТ </a:t>
              </a:r>
              <a:endPara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957475" y="904405"/>
              <a:ext cx="2211267" cy="5000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ТУЛОВИЩЕ</a:t>
              </a:r>
              <a:endPara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7751390" y="5878066"/>
              <a:ext cx="2232248" cy="5000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ПЛАВНИКИ</a:t>
              </a:r>
              <a:endPara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cxnSp>
        <p:nvCxnSpPr>
          <p:cNvPr id="10" name="Прямая соединительная линия 9"/>
          <p:cNvCxnSpPr/>
          <p:nvPr/>
        </p:nvCxnSpPr>
        <p:spPr>
          <a:xfrm>
            <a:off x="2532398" y="4438783"/>
            <a:ext cx="0" cy="150567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761491" y="2380709"/>
            <a:ext cx="139758" cy="73495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222998" y="1404471"/>
            <a:ext cx="109601" cy="18200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endCxn id="9" idx="1"/>
          </p:cNvCxnSpPr>
          <p:nvPr/>
        </p:nvCxnSpPr>
        <p:spPr>
          <a:xfrm>
            <a:off x="7414189" y="5645033"/>
            <a:ext cx="348311" cy="56890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endCxn id="9" idx="1"/>
          </p:cNvCxnSpPr>
          <p:nvPr/>
        </p:nvCxnSpPr>
        <p:spPr>
          <a:xfrm>
            <a:off x="5704050" y="5889902"/>
            <a:ext cx="2058450" cy="32403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endCxn id="9" idx="1"/>
          </p:cNvCxnSpPr>
          <p:nvPr/>
        </p:nvCxnSpPr>
        <p:spPr>
          <a:xfrm>
            <a:off x="7042420" y="2513323"/>
            <a:ext cx="720080" cy="37006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endCxn id="9" idx="1"/>
          </p:cNvCxnSpPr>
          <p:nvPr/>
        </p:nvCxnSpPr>
        <p:spPr>
          <a:xfrm flipH="1">
            <a:off x="7762500" y="4852945"/>
            <a:ext cx="1901992" cy="136099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8129312" y="1651645"/>
            <a:ext cx="543292" cy="19220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Стрелка вправо 31">
            <a:hlinkClick r:id="" action="ppaction://hlinkshowjump?jump=nextslide"/>
          </p:cNvPr>
          <p:cNvSpPr/>
          <p:nvPr/>
        </p:nvSpPr>
        <p:spPr>
          <a:xfrm>
            <a:off x="10919742" y="307797"/>
            <a:ext cx="864096" cy="504056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94612" y="98160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Строение рыбы</a:t>
            </a:r>
            <a:endParaRPr lang="ru-RU" sz="4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9903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" action="ppaction://hlinkshowjump?jump=nextslide"/>
          </p:cNvPr>
          <p:cNvSpPr/>
          <p:nvPr/>
        </p:nvSpPr>
        <p:spPr>
          <a:xfrm>
            <a:off x="11211194" y="6086858"/>
            <a:ext cx="857256" cy="571636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64981" y="3777348"/>
            <a:ext cx="3374841" cy="2246688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354" y="3677228"/>
            <a:ext cx="3104244" cy="23468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4706" y="4850632"/>
            <a:ext cx="3227585" cy="180786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70887" y="333451"/>
            <a:ext cx="3681179" cy="28465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Comic Sans MS" pitchFamily="66" charset="0"/>
              </a:rPr>
              <a:t>При помощи плавников рыбы поворачиваются в воде и меняют направление. Хвост служит рулём.</a:t>
            </a:r>
            <a:endParaRPr lang="ru-RU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159510" y="333451"/>
            <a:ext cx="3697978" cy="4430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Comic Sans MS" pitchFamily="66" charset="0"/>
              </a:rPr>
              <a:t>Дышат рыбы при помощи жабр. Они закрывают жабры и набирают полный рот воды, а потом открывают жабры и выпускают через них воду, «забирая» из воды кислород.</a:t>
            </a:r>
            <a:endParaRPr lang="ru-RU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039422" y="333452"/>
            <a:ext cx="3960440" cy="30243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Comic Sans MS" pitchFamily="66" charset="0"/>
              </a:rPr>
              <a:t>Большинство рыб мечут икру</a:t>
            </a:r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  <a:r>
              <a:rPr lang="ru-RU" sz="2800" dirty="0">
                <a:solidFill>
                  <a:srgbClr val="002060"/>
                </a:solidFill>
                <a:latin typeface="Comic Sans MS" pitchFamily="66" charset="0"/>
              </a:rPr>
              <a:t> Из каждой икринки потом появляются мальки. Они не совсем похожи на взрослых рыб.</a:t>
            </a:r>
          </a:p>
        </p:txBody>
      </p:sp>
    </p:spTree>
    <p:extLst>
      <p:ext uri="{BB962C8B-B14F-4D97-AF65-F5344CB8AC3E}">
        <p14:creationId xmlns:p14="http://schemas.microsoft.com/office/powerpoint/2010/main" xmlns="" val="3073814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" action="ppaction://hlinkshowjump?jump=nextslide"/>
          </p:cNvPr>
          <p:cNvSpPr/>
          <p:nvPr/>
        </p:nvSpPr>
        <p:spPr>
          <a:xfrm>
            <a:off x="10952990" y="357249"/>
            <a:ext cx="857256" cy="571636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2"/>
          <p:cNvGrpSpPr/>
          <p:nvPr/>
        </p:nvGrpSpPr>
        <p:grpSpPr>
          <a:xfrm>
            <a:off x="308728" y="997341"/>
            <a:ext cx="3714776" cy="1286182"/>
            <a:chOff x="5070517" y="-1585396"/>
            <a:chExt cx="3456384" cy="3648402"/>
          </a:xfrm>
        </p:grpSpPr>
        <p:sp>
          <p:nvSpPr>
            <p:cNvPr id="14" name="Облако 13"/>
            <p:cNvSpPr/>
            <p:nvPr/>
          </p:nvSpPr>
          <p:spPr>
            <a:xfrm>
              <a:off x="5070517" y="-1585396"/>
              <a:ext cx="3456384" cy="3648402"/>
            </a:xfrm>
            <a:prstGeom prst="cloud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55513" y="-619620"/>
              <a:ext cx="2886391" cy="1658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latin typeface="Comic Sans MS" pitchFamily="66" charset="0"/>
                </a:rPr>
                <a:t>РЕЧНЫЕ</a:t>
              </a:r>
            </a:p>
          </p:txBody>
        </p:sp>
      </p:grpSp>
      <p:grpSp>
        <p:nvGrpSpPr>
          <p:cNvPr id="18" name="Группа 2"/>
          <p:cNvGrpSpPr/>
          <p:nvPr/>
        </p:nvGrpSpPr>
        <p:grpSpPr>
          <a:xfrm>
            <a:off x="4166380" y="997341"/>
            <a:ext cx="4233082" cy="1359641"/>
            <a:chOff x="5004048" y="44622"/>
            <a:chExt cx="3456384" cy="3653790"/>
          </a:xfrm>
        </p:grpSpPr>
        <p:sp>
          <p:nvSpPr>
            <p:cNvPr id="19" name="Облако 18"/>
            <p:cNvSpPr/>
            <p:nvPr/>
          </p:nvSpPr>
          <p:spPr>
            <a:xfrm>
              <a:off x="5004048" y="44622"/>
              <a:ext cx="3456384" cy="3648402"/>
            </a:xfrm>
            <a:prstGeom prst="cloud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289044" y="803583"/>
              <a:ext cx="2886391" cy="2894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latin typeface="Comic Sans MS" pitchFamily="66" charset="0"/>
                </a:rPr>
                <a:t>АКВАРИУМНЫЕ</a:t>
              </a:r>
            </a:p>
          </p:txBody>
        </p:sp>
      </p:grpSp>
      <p:grpSp>
        <p:nvGrpSpPr>
          <p:cNvPr id="21" name="Группа 2"/>
          <p:cNvGrpSpPr/>
          <p:nvPr/>
        </p:nvGrpSpPr>
        <p:grpSpPr>
          <a:xfrm>
            <a:off x="8543478" y="928885"/>
            <a:ext cx="3282153" cy="1426092"/>
            <a:chOff x="5470373" y="44622"/>
            <a:chExt cx="2992754" cy="3648402"/>
          </a:xfrm>
        </p:grpSpPr>
        <p:sp>
          <p:nvSpPr>
            <p:cNvPr id="22" name="Облако 21"/>
            <p:cNvSpPr/>
            <p:nvPr/>
          </p:nvSpPr>
          <p:spPr>
            <a:xfrm>
              <a:off x="5470373" y="44622"/>
              <a:ext cx="2990059" cy="3648402"/>
            </a:xfrm>
            <a:prstGeom prst="cloud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576736" y="824176"/>
              <a:ext cx="2886391" cy="1496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latin typeface="Comic Sans MS" pitchFamily="66" charset="0"/>
                </a:rPr>
                <a:t>МОРСКИЕ</a:t>
              </a:r>
            </a:p>
          </p:txBody>
        </p:sp>
      </p:grp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38346" y="3286885"/>
            <a:ext cx="3714776" cy="294044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290" y="3286885"/>
            <a:ext cx="3857652" cy="294044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6380" y="3286884"/>
            <a:ext cx="4000528" cy="2940445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1336150" y="181402"/>
            <a:ext cx="907953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Рыбы делятся на три группы: 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1726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21825" y="1329394"/>
            <a:ext cx="2953156" cy="2085667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205619" y="1329394"/>
            <a:ext cx="2931924" cy="2093393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90550" y="1341562"/>
            <a:ext cx="2949353" cy="2046851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10919742" y="261442"/>
            <a:ext cx="864096" cy="504056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79683" y="4210798"/>
            <a:ext cx="2860220" cy="2072543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14886" y="4220956"/>
            <a:ext cx="2942046" cy="2062386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4935"/>
          <a:stretch/>
        </p:blipFill>
        <p:spPr bwMode="auto">
          <a:xfrm>
            <a:off x="9137543" y="1329394"/>
            <a:ext cx="2844645" cy="2078069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1482599" y="172764"/>
            <a:ext cx="8506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anose="030F0702030302020204" pitchFamily="66" charset="0"/>
              </a:rPr>
              <a:t>Речные рыбы</a:t>
            </a:r>
            <a:endParaRPr lang="ru-RU" sz="4800" b="1" dirty="0">
              <a:ln w="17780" cmpd="sng">
                <a:solidFill>
                  <a:srgbClr val="4F81BD">
                    <a:tint val="3000"/>
                  </a:srgb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174105" y="4220956"/>
            <a:ext cx="2946265" cy="2062386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9137544" y="4210798"/>
            <a:ext cx="2797246" cy="2072543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/>
        </p:spPr>
      </p:pic>
    </p:spTree>
    <p:extLst>
      <p:ext uri="{BB962C8B-B14F-4D97-AF65-F5344CB8AC3E}">
        <p14:creationId xmlns:p14="http://schemas.microsoft.com/office/powerpoint/2010/main" xmlns="" val="741639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006973" y="1125538"/>
            <a:ext cx="3816425" cy="2423411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013619" y="1125538"/>
            <a:ext cx="3843515" cy="242341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79682" y="1125538"/>
            <a:ext cx="3583276" cy="2445707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10919742" y="261442"/>
            <a:ext cx="864096" cy="504056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006974" y="3886841"/>
            <a:ext cx="3816424" cy="2396501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013619" y="3886841"/>
            <a:ext cx="3811830" cy="2396501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1308" y="3776448"/>
            <a:ext cx="3541650" cy="2506894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1482598" y="172764"/>
            <a:ext cx="8861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anose="030F0702030302020204" pitchFamily="66" charset="0"/>
              </a:rPr>
              <a:t>Морские  рыбы</a:t>
            </a:r>
            <a:endParaRPr lang="ru-RU" sz="4800" b="1" dirty="0">
              <a:ln w="17780" cmpd="sng">
                <a:solidFill>
                  <a:srgbClr val="4F81BD">
                    <a:tint val="3000"/>
                  </a:srgb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2350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386</Words>
  <Application>Microsoft Office PowerPoint</Application>
  <PresentationFormat>Произвольный</PresentationFormat>
  <Paragraphs>101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1_Тема Office</vt:lpstr>
      <vt:lpstr>Презентация к уроку окружающего мира,  1 класс УМК «Школа России»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 окружающего мира,  1 класс УМК «Школа России»</dc:title>
  <dc:creator>Наталья Никифорова</dc:creator>
  <cp:lastModifiedBy>1</cp:lastModifiedBy>
  <cp:revision>50</cp:revision>
  <dcterms:created xsi:type="dcterms:W3CDTF">2017-01-02T17:41:31Z</dcterms:created>
  <dcterms:modified xsi:type="dcterms:W3CDTF">2022-11-19T18:00:59Z</dcterms:modified>
</cp:coreProperties>
</file>